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62" r:id="rId5"/>
    <p:sldId id="264" r:id="rId6"/>
    <p:sldId id="266" r:id="rId7"/>
    <p:sldId id="267" r:id="rId8"/>
    <p:sldId id="268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5D5EC-68D9-4AC8-878B-CE11ECFA0B87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420CC-E3EC-4E9B-B6F3-1492E2D611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7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8534400" cy="3200400"/>
          </a:xfrm>
        </p:spPr>
        <p:txBody>
          <a:bodyPr>
            <a:noAutofit/>
          </a:bodyPr>
          <a:lstStyle/>
          <a:p>
            <a:r>
              <a:rPr lang="en-US" sz="4800" i="1" dirty="0" smtClean="0"/>
              <a:t>Industrial level selection of control technologies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35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28800"/>
            <a:ext cx="8763000" cy="4929188"/>
          </a:xfrm>
        </p:spPr>
      </p:pic>
      <p:sp>
        <p:nvSpPr>
          <p:cNvPr id="6" name="TextBox 5"/>
          <p:cNvSpPr txBox="1"/>
          <p:nvPr/>
        </p:nvSpPr>
        <p:spPr>
          <a:xfrm>
            <a:off x="457200" y="1219200"/>
            <a:ext cx="8137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Declaration of data table for 29 point source industries</a:t>
            </a:r>
          </a:p>
        </p:txBody>
      </p:sp>
    </p:spTree>
    <p:extLst>
      <p:ext uri="{BB962C8B-B14F-4D97-AF65-F5344CB8AC3E}">
        <p14:creationId xmlns:p14="http://schemas.microsoft.com/office/powerpoint/2010/main" val="4174774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917" y="1381780"/>
            <a:ext cx="7889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Declaration of equations, model and solve statement</a:t>
            </a:r>
          </a:p>
        </p:txBody>
      </p:sp>
      <p:pic>
        <p:nvPicPr>
          <p:cNvPr id="7" name="Content Placeholder 6" descr="GAMS - Screen Shot 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2133600"/>
            <a:ext cx="8836183" cy="4648200"/>
          </a:xfrm>
        </p:spPr>
      </p:pic>
    </p:spTree>
    <p:extLst>
      <p:ext uri="{BB962C8B-B14F-4D97-AF65-F5344CB8AC3E}">
        <p14:creationId xmlns:p14="http://schemas.microsoft.com/office/powerpoint/2010/main" val="4174774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Post optimization calculation of health care cost for the model simulation result</a:t>
            </a:r>
          </a:p>
        </p:txBody>
      </p:sp>
      <p:pic>
        <p:nvPicPr>
          <p:cNvPr id="7" name="Content Placeholder 6" descr="GAMS - Screen Shot 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9" y="1828800"/>
            <a:ext cx="8805333" cy="4953000"/>
          </a:xfrm>
        </p:spPr>
      </p:pic>
    </p:spTree>
    <p:extLst>
      <p:ext uri="{BB962C8B-B14F-4D97-AF65-F5344CB8AC3E}">
        <p14:creationId xmlns:p14="http://schemas.microsoft.com/office/powerpoint/2010/main" val="417477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1143000"/>
          </a:xfrm>
        </p:spPr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Total Maximum Daily Load (TMDL) of 32.8 kilograms/year for mercury </a:t>
            </a:r>
            <a:r>
              <a:rPr lang="en-US" dirty="0" smtClean="0"/>
              <a:t>for the </a:t>
            </a:r>
            <a:r>
              <a:rPr lang="en-US" dirty="0"/>
              <a:t>Savannah River </a:t>
            </a:r>
            <a:r>
              <a:rPr lang="en-US" dirty="0" smtClean="0"/>
              <a:t>basin </a:t>
            </a:r>
          </a:p>
          <a:p>
            <a:r>
              <a:rPr lang="en-US" dirty="0" smtClean="0"/>
              <a:t>Water </a:t>
            </a:r>
            <a:r>
              <a:rPr lang="en-US" dirty="0"/>
              <a:t>quality standard (WQS) of 2.8 ng/l (parts per trillion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29 </a:t>
            </a:r>
            <a:r>
              <a:rPr lang="en-US" dirty="0"/>
              <a:t>major industries (point sources) </a:t>
            </a:r>
            <a:r>
              <a:rPr lang="en-US" dirty="0" smtClean="0"/>
              <a:t>must comply</a:t>
            </a:r>
          </a:p>
          <a:p>
            <a:r>
              <a:rPr lang="en-US" dirty="0" smtClean="0"/>
              <a:t>Three mercury </a:t>
            </a:r>
            <a:r>
              <a:rPr lang="en-US" dirty="0"/>
              <a:t>control </a:t>
            </a:r>
            <a:r>
              <a:rPr lang="en-US" dirty="0" smtClean="0"/>
              <a:t>technologies available for implementation: Differ in cost and efficiency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Objective: Identify the optimal mercury control technologies for each point source</a:t>
            </a:r>
          </a:p>
        </p:txBody>
      </p:sp>
    </p:spTree>
    <p:extLst>
      <p:ext uri="{BB962C8B-B14F-4D97-AF65-F5344CB8AC3E}">
        <p14:creationId xmlns:p14="http://schemas.microsoft.com/office/powerpoint/2010/main" val="240183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in optimization problem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953000"/>
          </a:xfrm>
        </p:spPr>
        <p:txBody>
          <a:bodyPr/>
          <a:lstStyle/>
          <a:p>
            <a:pPr lvl="0"/>
            <a:r>
              <a:rPr lang="en-IN" dirty="0"/>
              <a:t>Identify and list the model parameters for which data are given</a:t>
            </a:r>
            <a:endParaRPr lang="en-US" dirty="0"/>
          </a:p>
          <a:p>
            <a:pPr lvl="0"/>
            <a:r>
              <a:rPr lang="en-IN" dirty="0"/>
              <a:t>Identify the decision variables in the model</a:t>
            </a:r>
            <a:endParaRPr lang="en-US" dirty="0"/>
          </a:p>
          <a:p>
            <a:pPr lvl="0"/>
            <a:r>
              <a:rPr lang="en-IN" dirty="0"/>
              <a:t>Formulate the model constraints</a:t>
            </a:r>
            <a:endParaRPr lang="en-US" dirty="0"/>
          </a:p>
          <a:p>
            <a:pPr lvl="0"/>
            <a:r>
              <a:rPr lang="en-IN" dirty="0"/>
              <a:t>Formulate the economic objective function (cost minimization</a:t>
            </a:r>
            <a:r>
              <a:rPr lang="en-IN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92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Parameters for point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IN" dirty="0"/>
              <a:t>S</a:t>
            </a:r>
            <a:r>
              <a:rPr lang="en-IN" dirty="0" smtClean="0"/>
              <a:t>et </a:t>
            </a:r>
            <a:r>
              <a:rPr lang="en-IN" dirty="0"/>
              <a:t>of point sources (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dirty="0"/>
              <a:t>), </a:t>
            </a:r>
            <a:r>
              <a:rPr lang="en-IN" i="1" dirty="0" err="1"/>
              <a:t>i</a:t>
            </a:r>
            <a:r>
              <a:rPr lang="en-IN" i="1" dirty="0"/>
              <a:t> </a:t>
            </a:r>
            <a:r>
              <a:rPr lang="en-IN" dirty="0"/>
              <a:t>= 1,…,</a:t>
            </a:r>
            <a:r>
              <a:rPr lang="en-IN" i="1" dirty="0" smtClean="0"/>
              <a:t>N</a:t>
            </a:r>
            <a:endParaRPr lang="en-IN" dirty="0"/>
          </a:p>
          <a:p>
            <a:r>
              <a:rPr lang="en-IN" i="1" dirty="0"/>
              <a:t>D</a:t>
            </a:r>
            <a:r>
              <a:rPr lang="en-IN" i="1" baseline="-25000" dirty="0"/>
              <a:t>i </a:t>
            </a:r>
            <a:r>
              <a:rPr lang="en-IN" dirty="0"/>
              <a:t>= Discharge quantity of polluted water from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[volume/year]</a:t>
            </a:r>
            <a:endParaRPr lang="en-US" dirty="0"/>
          </a:p>
          <a:p>
            <a:r>
              <a:rPr lang="en-IN" i="1" dirty="0"/>
              <a:t>c</a:t>
            </a:r>
            <a:r>
              <a:rPr lang="en-IN" i="1" baseline="-25000" dirty="0"/>
              <a:t>i</a:t>
            </a:r>
            <a:r>
              <a:rPr lang="en-IN" i="1" dirty="0"/>
              <a:t> </a:t>
            </a:r>
            <a:r>
              <a:rPr lang="en-IN" dirty="0"/>
              <a:t>= Current pollutant concentration in discharge water from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[mass/volume]</a:t>
            </a:r>
            <a:endParaRPr lang="en-US" dirty="0"/>
          </a:p>
          <a:p>
            <a:r>
              <a:rPr lang="en-IN" i="1" dirty="0" err="1"/>
              <a:t>red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= Desired pollutant quantity reduction in discharge of </a:t>
            </a:r>
            <a:r>
              <a:rPr lang="en-IN" dirty="0" err="1"/>
              <a:t>PS</a:t>
            </a:r>
            <a:r>
              <a:rPr lang="en-IN" i="1" baseline="-25000" dirty="0" err="1"/>
              <a:t>i</a:t>
            </a:r>
            <a:r>
              <a:rPr lang="en-IN" i="1" dirty="0"/>
              <a:t> </a:t>
            </a:r>
            <a:r>
              <a:rPr lang="en-IN" dirty="0"/>
              <a:t>[mass/year</a:t>
            </a:r>
            <a:r>
              <a:rPr lang="en-IN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43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Parameters mercury control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3505200"/>
          </a:xfrm>
        </p:spPr>
        <p:txBody>
          <a:bodyPr>
            <a:noAutofit/>
          </a:bodyPr>
          <a:lstStyle/>
          <a:p>
            <a:r>
              <a:rPr lang="en-IN" sz="2800" dirty="0" smtClean="0"/>
              <a:t>Set </a:t>
            </a:r>
            <a:r>
              <a:rPr lang="en-IN" sz="2800" dirty="0"/>
              <a:t>of waste reduction </a:t>
            </a:r>
            <a:r>
              <a:rPr lang="en-IN" sz="2800" dirty="0" smtClean="0"/>
              <a:t>technologies: </a:t>
            </a:r>
            <a:r>
              <a:rPr lang="en-IN" sz="2800" i="1" dirty="0" smtClean="0"/>
              <a:t>j </a:t>
            </a:r>
            <a:r>
              <a:rPr lang="en-IN" sz="2800" dirty="0" smtClean="0"/>
              <a:t>= 1,…,</a:t>
            </a:r>
            <a:r>
              <a:rPr lang="en-IN" sz="2800" i="1" dirty="0" smtClean="0"/>
              <a:t>M</a:t>
            </a:r>
            <a:endParaRPr lang="en-US" sz="2800" dirty="0"/>
          </a:p>
          <a:p>
            <a:r>
              <a:rPr lang="en-IN" sz="2800" i="1" dirty="0"/>
              <a:t>f</a:t>
            </a:r>
            <a:r>
              <a:rPr lang="en-IN" sz="2800" i="1" baseline="-25000" dirty="0"/>
              <a:t>j</a:t>
            </a:r>
            <a:r>
              <a:rPr lang="en-IN" sz="2800" dirty="0"/>
              <a:t>(</a:t>
            </a:r>
            <a:r>
              <a:rPr lang="en-IN" sz="2800" i="1" dirty="0" err="1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IN" sz="2800" i="1" baseline="-25000" dirty="0" err="1"/>
              <a:t>j</a:t>
            </a:r>
            <a:r>
              <a:rPr lang="en-IN" sz="2800" i="1" dirty="0"/>
              <a:t>, D</a:t>
            </a:r>
            <a:r>
              <a:rPr lang="en-IN" sz="2800" i="1" baseline="-25000" dirty="0"/>
              <a:t>i</a:t>
            </a:r>
            <a:r>
              <a:rPr lang="en-IN" sz="2800" dirty="0"/>
              <a:t>) = Cost function for total plant cost for technology </a:t>
            </a:r>
            <a:r>
              <a:rPr lang="en-IN" sz="2800" i="1" dirty="0"/>
              <a:t>j </a:t>
            </a:r>
            <a:r>
              <a:rPr lang="en-IN" sz="2800" dirty="0"/>
              <a:t>[$]</a:t>
            </a:r>
            <a:endParaRPr lang="en-US" sz="2800" dirty="0"/>
          </a:p>
          <a:p>
            <a:r>
              <a:rPr lang="en-IN" sz="2800" i="1" dirty="0" err="1"/>
              <a:t>q</a:t>
            </a:r>
            <a:r>
              <a:rPr lang="en-IN" sz="2800" i="1" baseline="-25000" dirty="0" err="1"/>
              <a:t>j</a:t>
            </a:r>
            <a:r>
              <a:rPr lang="en-IN" sz="2800" i="1" dirty="0"/>
              <a:t> </a:t>
            </a:r>
            <a:r>
              <a:rPr lang="en-IN" sz="2800" dirty="0"/>
              <a:t>= Pollution reduction possible from the implementation of technology </a:t>
            </a:r>
            <a:r>
              <a:rPr lang="en-IN" sz="2800" i="1" dirty="0"/>
              <a:t>j </a:t>
            </a:r>
            <a:r>
              <a:rPr lang="en-IN" sz="2800" dirty="0"/>
              <a:t>[mass/volume]</a:t>
            </a:r>
            <a:endParaRPr lang="en-US" sz="2800" dirty="0"/>
          </a:p>
          <a:p>
            <a:r>
              <a:rPr lang="en-IN" sz="2800" dirty="0"/>
              <a:t> </a:t>
            </a:r>
            <a:r>
              <a:rPr lang="en-IN" sz="2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IN" sz="2800" i="1" baseline="-25000" dirty="0" err="1" smtClean="0"/>
              <a:t>j</a:t>
            </a:r>
            <a:r>
              <a:rPr lang="en-IN" sz="2800" dirty="0" smtClean="0"/>
              <a:t> </a:t>
            </a:r>
            <a:r>
              <a:rPr lang="en-IN" sz="2800" dirty="0"/>
              <a:t>is the set of design parameters of technology </a:t>
            </a:r>
            <a:r>
              <a:rPr lang="en-IN" sz="2800" i="1" dirty="0"/>
              <a:t>j</a:t>
            </a:r>
            <a:r>
              <a:rPr lang="en-IN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3147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IN" sz="3600" i="1" dirty="0" err="1"/>
              <a:t>b</a:t>
            </a:r>
            <a:r>
              <a:rPr lang="en-IN" sz="3600" i="1" baseline="-25000" dirty="0" err="1"/>
              <a:t>ij</a:t>
            </a:r>
            <a:r>
              <a:rPr lang="en-IN" sz="3600" dirty="0"/>
              <a:t>: Binary variable representing point source-technology correlation. The variable is 1 when PS </a:t>
            </a:r>
            <a:r>
              <a:rPr lang="en-IN" sz="3600" i="1" dirty="0" err="1"/>
              <a:t>i</a:t>
            </a:r>
            <a:r>
              <a:rPr lang="en-IN" sz="3600" i="1" dirty="0"/>
              <a:t> </a:t>
            </a:r>
            <a:r>
              <a:rPr lang="en-IN" sz="3600" dirty="0"/>
              <a:t>installs technology </a:t>
            </a:r>
            <a:r>
              <a:rPr lang="en-IN" sz="3600" i="1" dirty="0"/>
              <a:t>j</a:t>
            </a:r>
            <a:r>
              <a:rPr lang="en-IN" sz="3600" dirty="0"/>
              <a:t>, and 0 otherwise.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57463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Constraints </a:t>
            </a:r>
            <a:endParaRPr lang="en-US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5720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300" name="Object 12"/>
          <p:cNvGraphicFramePr>
            <a:graphicFrameLocks noChangeAspect="1"/>
          </p:cNvGraphicFramePr>
          <p:nvPr/>
        </p:nvGraphicFramePr>
        <p:xfrm>
          <a:off x="-2209800" y="1828800"/>
          <a:ext cx="1428496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Document" r:id="rId4" imgW="5796753" imgH="592220" progId="Word.Document.12">
                  <p:embed/>
                </p:oleObj>
              </mc:Choice>
              <mc:Fallback>
                <p:oleObj name="Document" r:id="rId4" imgW="5796753" imgH="592220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09800" y="1828800"/>
                        <a:ext cx="1428496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-1600200" y="3581400"/>
          <a:ext cx="1233082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Document" r:id="rId7" imgW="5765609" imgH="641541" progId="Word.Document.12">
                  <p:embed/>
                </p:oleObj>
              </mc:Choice>
              <mc:Fallback>
                <p:oleObj name="Document" r:id="rId7" imgW="5765609" imgH="641541" progId="Word.Document.12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600200" y="3581400"/>
                        <a:ext cx="1233082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59" y="1295400"/>
            <a:ext cx="7015316" cy="22860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TextBox 2"/>
          <p:cNvSpPr txBox="1"/>
          <p:nvPr/>
        </p:nvSpPr>
        <p:spPr>
          <a:xfrm>
            <a:off x="403123" y="3952568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Why is transaction cost not being considered in the objective function?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For linear cost models of mercury control technologies: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514600" y="5410200"/>
                <a:ext cx="3505200" cy="656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IN" sz="28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sz="2800" i="1">
                                  <a:latin typeface="Cambria Math"/>
                                </a:rPr>
                                <m:t>∅</m:t>
                              </m:r>
                            </m:e>
                            <m:sub>
                              <m:r>
                                <a:rPr lang="en-IN" sz="28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IN" sz="280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IN" sz="2800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IN" sz="28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IN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800" i="1">
                              <a:latin typeface="Cambria Math"/>
                            </a:rPr>
                            <m:t>𝑇𝐶</m:t>
                          </m:r>
                        </m:e>
                        <m:sub>
                          <m:r>
                            <a:rPr lang="en-IN" sz="28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IN" sz="2800" i="1"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N" sz="2800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IN" sz="2800" i="1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5410200"/>
                <a:ext cx="3505200" cy="65601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5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68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Programming in GAMS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5" y="1804219"/>
            <a:ext cx="8940800" cy="5029200"/>
          </a:xfrm>
        </p:spPr>
      </p:pic>
      <p:sp>
        <p:nvSpPr>
          <p:cNvPr id="6" name="TextBox 5"/>
          <p:cNvSpPr txBox="1"/>
          <p:nvPr/>
        </p:nvSpPr>
        <p:spPr>
          <a:xfrm>
            <a:off x="304800" y="1219200"/>
            <a:ext cx="8314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Declaration of sets and parameter values for model formulation</a:t>
            </a:r>
          </a:p>
        </p:txBody>
      </p:sp>
    </p:spTree>
    <p:extLst>
      <p:ext uri="{BB962C8B-B14F-4D97-AF65-F5344CB8AC3E}">
        <p14:creationId xmlns:p14="http://schemas.microsoft.com/office/powerpoint/2010/main" val="193119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332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Document</vt:lpstr>
      <vt:lpstr>Industrial level selection of control technologies</vt:lpstr>
      <vt:lpstr>Problem Statement</vt:lpstr>
      <vt:lpstr>Steps in optimization problem formulation</vt:lpstr>
      <vt:lpstr>Parameters for point sources</vt:lpstr>
      <vt:lpstr>Parameters mercury control technologies</vt:lpstr>
      <vt:lpstr>Decision variables</vt:lpstr>
      <vt:lpstr>Constraints </vt:lpstr>
      <vt:lpstr>Objective function</vt:lpstr>
      <vt:lpstr>Programming in GAMS</vt:lpstr>
      <vt:lpstr>Programming in GAMS</vt:lpstr>
      <vt:lpstr>Programming in GAMS</vt:lpstr>
      <vt:lpstr>Programming in GAMS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Sector Level Management: Pollutant Trading using multicriteria optimization and decision making under uncertainty</dc:title>
  <dc:creator>Yogendra</dc:creator>
  <cp:lastModifiedBy>Administrator</cp:lastModifiedBy>
  <cp:revision>64</cp:revision>
  <dcterms:created xsi:type="dcterms:W3CDTF">2006-08-16T00:00:00Z</dcterms:created>
  <dcterms:modified xsi:type="dcterms:W3CDTF">2016-01-19T21:06:17Z</dcterms:modified>
</cp:coreProperties>
</file>